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8" r:id="rId5"/>
    <p:sldId id="267" r:id="rId6"/>
    <p:sldId id="265" r:id="rId7"/>
    <p:sldId id="273" r:id="rId8"/>
    <p:sldId id="263" r:id="rId9"/>
    <p:sldId id="271" r:id="rId10"/>
    <p:sldId id="262" r:id="rId11"/>
    <p:sldId id="269" r:id="rId12"/>
    <p:sldId id="264" r:id="rId13"/>
    <p:sldId id="272" r:id="rId14"/>
    <p:sldId id="270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40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DE67-D246-4AD4-991B-CCAEE17EC99E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437A-6EEF-4172-A5D4-688A6842C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DE67-D246-4AD4-991B-CCAEE17EC99E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437A-6EEF-4172-A5D4-688A6842C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DE67-D246-4AD4-991B-CCAEE17EC99E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437A-6EEF-4172-A5D4-688A6842C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DE67-D246-4AD4-991B-CCAEE17EC99E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437A-6EEF-4172-A5D4-688A6842C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DE67-D246-4AD4-991B-CCAEE17EC99E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437A-6EEF-4172-A5D4-688A6842C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DE67-D246-4AD4-991B-CCAEE17EC99E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437A-6EEF-4172-A5D4-688A6842C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DE67-D246-4AD4-991B-CCAEE17EC99E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437A-6EEF-4172-A5D4-688A6842C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DE67-D246-4AD4-991B-CCAEE17EC99E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437A-6EEF-4172-A5D4-688A6842C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DE67-D246-4AD4-991B-CCAEE17EC99E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437A-6EEF-4172-A5D4-688A6842C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DE67-D246-4AD4-991B-CCAEE17EC99E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437A-6EEF-4172-A5D4-688A6842C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DE67-D246-4AD4-991B-CCAEE17EC99E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437A-6EEF-4172-A5D4-688A6842C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FDE67-D246-4AD4-991B-CCAEE17EC99E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C437A-6EEF-4172-A5D4-688A6842C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Greek and Roman gods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17"/>
            <a:ext cx="9144000" cy="834683"/>
          </a:xfrm>
        </p:spPr>
        <p:txBody>
          <a:bodyPr/>
          <a:lstStyle/>
          <a:p>
            <a:r>
              <a:rPr lang="en-US" dirty="0"/>
              <a:t>Olympian gods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4000" dirty="0"/>
              <a:t>Greek name:		Athena	</a:t>
            </a:r>
          </a:p>
          <a:p>
            <a:pPr>
              <a:lnSpc>
                <a:spcPct val="150000"/>
              </a:lnSpc>
              <a:buNone/>
            </a:pPr>
            <a:r>
              <a:rPr lang="en-US" sz="4000" dirty="0"/>
              <a:t>Roman name:	Minerva	</a:t>
            </a:r>
          </a:p>
          <a:p>
            <a:pPr>
              <a:lnSpc>
                <a:spcPct val="150000"/>
              </a:lnSpc>
              <a:buNone/>
            </a:pPr>
            <a:r>
              <a:rPr lang="en-US" sz="4000" dirty="0"/>
              <a:t>Rules over:	wisdom, weaving, </a:t>
            </a:r>
          </a:p>
          <a:p>
            <a:pPr>
              <a:spcBef>
                <a:spcPts val="0"/>
              </a:spcBef>
              <a:buNone/>
            </a:pPr>
            <a:r>
              <a:rPr lang="en-US" sz="4000" dirty="0"/>
              <a:t>				plans in war	</a:t>
            </a:r>
          </a:p>
          <a:p>
            <a:pPr>
              <a:lnSpc>
                <a:spcPct val="150000"/>
              </a:lnSpc>
              <a:buNone/>
            </a:pPr>
            <a:r>
              <a:rPr lang="en-US" sz="4000" dirty="0"/>
              <a:t>Symbols:	Owl, loom,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dirty="0"/>
              <a:t>				olive tree</a:t>
            </a:r>
            <a:r>
              <a:rPr lang="en-US" dirty="0"/>
              <a:t>	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athena.jpg"/>
          <p:cNvPicPr>
            <a:picLocks noChangeAspect="1"/>
          </p:cNvPicPr>
          <p:nvPr/>
        </p:nvPicPr>
        <p:blipFill>
          <a:blip r:embed="rId2"/>
          <a:srcRect l="33333" t="7619" r="10000"/>
          <a:stretch>
            <a:fillRect/>
          </a:stretch>
        </p:blipFill>
        <p:spPr>
          <a:xfrm>
            <a:off x="7010400" y="2711824"/>
            <a:ext cx="1905000" cy="41461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378" y="4953000"/>
            <a:ext cx="1248422" cy="17035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50" y="381000"/>
            <a:ext cx="1581150" cy="203633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17"/>
            <a:ext cx="9144000" cy="834683"/>
          </a:xfrm>
        </p:spPr>
        <p:txBody>
          <a:bodyPr/>
          <a:lstStyle/>
          <a:p>
            <a:r>
              <a:rPr lang="en-US" dirty="0"/>
              <a:t>Olympian gods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4000" dirty="0"/>
              <a:t>Greek name:		Ares	</a:t>
            </a:r>
          </a:p>
          <a:p>
            <a:pPr>
              <a:lnSpc>
                <a:spcPct val="200000"/>
              </a:lnSpc>
              <a:buNone/>
            </a:pPr>
            <a:r>
              <a:rPr lang="en-US" sz="4000" dirty="0"/>
              <a:t>Roman name:	Mars	</a:t>
            </a:r>
          </a:p>
          <a:p>
            <a:pPr>
              <a:lnSpc>
                <a:spcPct val="200000"/>
              </a:lnSpc>
              <a:buNone/>
            </a:pPr>
            <a:r>
              <a:rPr lang="en-US" sz="4000" dirty="0"/>
              <a:t>Rules over:		strength in war</a:t>
            </a:r>
          </a:p>
          <a:p>
            <a:pPr>
              <a:lnSpc>
                <a:spcPct val="110000"/>
              </a:lnSpc>
              <a:buNone/>
            </a:pPr>
            <a:r>
              <a:rPr lang="en-US" sz="4000" dirty="0"/>
              <a:t>Symbols:		spear, 								dog	</a:t>
            </a:r>
          </a:p>
        </p:txBody>
      </p:sp>
      <p:pic>
        <p:nvPicPr>
          <p:cNvPr id="5" name="Picture 4" descr="spea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8154" y="4727714"/>
            <a:ext cx="3768967" cy="21302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1" t="2000" r="14799" b="-666"/>
          <a:stretch/>
        </p:blipFill>
        <p:spPr>
          <a:xfrm flipH="1">
            <a:off x="5899715" y="838200"/>
            <a:ext cx="3027405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2" y="9378"/>
            <a:ext cx="9122898" cy="828822"/>
          </a:xfrm>
        </p:spPr>
        <p:txBody>
          <a:bodyPr/>
          <a:lstStyle/>
          <a:p>
            <a:r>
              <a:rPr lang="en-US" dirty="0"/>
              <a:t>Olympian gods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sz="4000" dirty="0"/>
              <a:t>Greek name:		Aphrodite</a:t>
            </a:r>
          </a:p>
          <a:p>
            <a:pPr>
              <a:lnSpc>
                <a:spcPct val="200000"/>
              </a:lnSpc>
              <a:buNone/>
            </a:pPr>
            <a:r>
              <a:rPr lang="en-US" sz="4000" dirty="0"/>
              <a:t>Roman name:	Venus</a:t>
            </a:r>
          </a:p>
          <a:p>
            <a:pPr>
              <a:lnSpc>
                <a:spcPct val="200000"/>
              </a:lnSpc>
              <a:buNone/>
            </a:pPr>
            <a:r>
              <a:rPr lang="en-US" sz="4000" dirty="0"/>
              <a:t>Rules over:		Love, beauty</a:t>
            </a:r>
          </a:p>
          <a:p>
            <a:pPr>
              <a:lnSpc>
                <a:spcPct val="200000"/>
              </a:lnSpc>
              <a:buNone/>
            </a:pPr>
            <a:r>
              <a:rPr lang="en-US" sz="4000" dirty="0"/>
              <a:t>Symbols:		dove, rose</a:t>
            </a:r>
          </a:p>
        </p:txBody>
      </p:sp>
      <p:pic>
        <p:nvPicPr>
          <p:cNvPr id="5" name="Picture 4" descr="Venus dra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6975" y="609600"/>
            <a:ext cx="2867025" cy="2150268"/>
          </a:xfrm>
          <a:prstGeom prst="rect">
            <a:avLst/>
          </a:prstGeom>
        </p:spPr>
      </p:pic>
      <p:pic>
        <p:nvPicPr>
          <p:cNvPr id="6" name="Picture 5" descr="ros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8450" y="2743200"/>
            <a:ext cx="2495550" cy="1828800"/>
          </a:xfrm>
          <a:prstGeom prst="rect">
            <a:avLst/>
          </a:prstGeom>
        </p:spPr>
      </p:pic>
      <p:pic>
        <p:nvPicPr>
          <p:cNvPr id="4" name="Picture 3" descr="dove.jpg"/>
          <p:cNvPicPr>
            <a:picLocks noChangeAspect="1"/>
          </p:cNvPicPr>
          <p:nvPr/>
        </p:nvPicPr>
        <p:blipFill>
          <a:blip r:embed="rId4"/>
          <a:srcRect l="17295" t="4717" r="34906"/>
          <a:stretch>
            <a:fillRect/>
          </a:stretch>
        </p:blipFill>
        <p:spPr>
          <a:xfrm flipH="1">
            <a:off x="6553200" y="4346408"/>
            <a:ext cx="2362200" cy="235442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2" y="9378"/>
            <a:ext cx="9122898" cy="828822"/>
          </a:xfrm>
        </p:spPr>
        <p:txBody>
          <a:bodyPr/>
          <a:lstStyle/>
          <a:p>
            <a:r>
              <a:rPr lang="en-US" dirty="0"/>
              <a:t>Olympian gods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sz="4000" dirty="0"/>
              <a:t>Greek name:		Hephaestus</a:t>
            </a:r>
          </a:p>
          <a:p>
            <a:pPr>
              <a:lnSpc>
                <a:spcPct val="200000"/>
              </a:lnSpc>
              <a:buNone/>
            </a:pPr>
            <a:r>
              <a:rPr lang="en-US" sz="4000" dirty="0"/>
              <a:t>Roman name:	Vulcan</a:t>
            </a:r>
          </a:p>
          <a:p>
            <a:pPr>
              <a:lnSpc>
                <a:spcPct val="200000"/>
              </a:lnSpc>
              <a:buNone/>
            </a:pPr>
            <a:r>
              <a:rPr lang="en-US" sz="4000" dirty="0"/>
              <a:t>Rules over:		fire, forge</a:t>
            </a:r>
          </a:p>
          <a:p>
            <a:pPr>
              <a:lnSpc>
                <a:spcPct val="200000"/>
              </a:lnSpc>
              <a:buNone/>
            </a:pPr>
            <a:r>
              <a:rPr lang="en-US" sz="4000" dirty="0"/>
              <a:t>Symbols:		Hammer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Vulcan.jpg"/>
          <p:cNvPicPr>
            <a:picLocks noChangeAspect="1"/>
          </p:cNvPicPr>
          <p:nvPr/>
        </p:nvPicPr>
        <p:blipFill>
          <a:blip r:embed="rId2"/>
          <a:srcRect l="18750" t="3560" r="9374" b="5563"/>
          <a:stretch>
            <a:fillRect/>
          </a:stretch>
        </p:blipFill>
        <p:spPr>
          <a:xfrm>
            <a:off x="7010400" y="0"/>
            <a:ext cx="2133600" cy="4545496"/>
          </a:xfrm>
          <a:prstGeom prst="rect">
            <a:avLst/>
          </a:prstGeom>
        </p:spPr>
      </p:pic>
      <p:pic>
        <p:nvPicPr>
          <p:cNvPr id="5" name="Picture 4" descr="anvil.jpg"/>
          <p:cNvPicPr>
            <a:picLocks noChangeAspect="1"/>
          </p:cNvPicPr>
          <p:nvPr/>
        </p:nvPicPr>
        <p:blipFill>
          <a:blip r:embed="rId3"/>
          <a:srcRect l="7312" t="10714"/>
          <a:stretch>
            <a:fillRect/>
          </a:stretch>
        </p:blipFill>
        <p:spPr>
          <a:xfrm>
            <a:off x="5696712" y="4648200"/>
            <a:ext cx="3447289" cy="2209801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17"/>
            <a:ext cx="9144000" cy="834683"/>
          </a:xfrm>
        </p:spPr>
        <p:txBody>
          <a:bodyPr/>
          <a:lstStyle/>
          <a:p>
            <a:r>
              <a:rPr lang="en-US" dirty="0"/>
              <a:t>Olympian gods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4000" dirty="0"/>
              <a:t>Greek name:		Hermes</a:t>
            </a:r>
          </a:p>
          <a:p>
            <a:pPr>
              <a:lnSpc>
                <a:spcPct val="150000"/>
              </a:lnSpc>
              <a:buNone/>
            </a:pPr>
            <a:r>
              <a:rPr lang="en-US" sz="4000" dirty="0"/>
              <a:t>Roman name:	Mercury		</a:t>
            </a:r>
          </a:p>
          <a:p>
            <a:pPr>
              <a:spcBef>
                <a:spcPts val="0"/>
              </a:spcBef>
              <a:buNone/>
            </a:pPr>
            <a:r>
              <a:rPr lang="en-US" sz="4000" dirty="0"/>
              <a:t>Rules over:		messengers,							thieves </a:t>
            </a:r>
          </a:p>
          <a:p>
            <a:pPr>
              <a:spcBef>
                <a:spcPts val="1200"/>
              </a:spcBef>
              <a:buNone/>
            </a:pPr>
            <a:r>
              <a:rPr lang="en-US" sz="4000" dirty="0"/>
              <a:t>Symbols:		Caduceus,						winged sandals</a:t>
            </a:r>
          </a:p>
        </p:txBody>
      </p:sp>
      <p:pic>
        <p:nvPicPr>
          <p:cNvPr id="4" name="Picture 3" descr="mercury go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0" y="3419475"/>
            <a:ext cx="2857500" cy="3438525"/>
          </a:xfrm>
          <a:prstGeom prst="rect">
            <a:avLst/>
          </a:prstGeom>
        </p:spPr>
      </p:pic>
      <p:pic>
        <p:nvPicPr>
          <p:cNvPr id="5" name="Picture 4" descr="caduceus.jpg"/>
          <p:cNvPicPr>
            <a:picLocks noChangeAspect="1"/>
          </p:cNvPicPr>
          <p:nvPr/>
        </p:nvPicPr>
        <p:blipFill>
          <a:blip r:embed="rId3"/>
          <a:srcRect t="3320" r="478" b="415"/>
          <a:stretch>
            <a:fillRect/>
          </a:stretch>
        </p:blipFill>
        <p:spPr>
          <a:xfrm>
            <a:off x="6319345" y="228600"/>
            <a:ext cx="2596055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3BF27-3546-4AAB-80D6-E44F2A153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Minor Roman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7682A-1ACC-4DA7-BBE0-E3B2BB946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9222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Roman name		Janus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Rules over			thresholds, beginnings, 				endings</a:t>
            </a:r>
          </a:p>
          <a:p>
            <a:pPr marL="0" indent="0">
              <a:buNone/>
            </a:pPr>
            <a:r>
              <a:rPr lang="en-US" dirty="0"/>
              <a:t>Shown looking forward and backward</a:t>
            </a:r>
          </a:p>
        </p:txBody>
      </p:sp>
      <p:pic>
        <p:nvPicPr>
          <p:cNvPr id="4" name="Picture 3" descr="janus.jpg">
            <a:extLst>
              <a:ext uri="{FF2B5EF4-FFF2-40B4-BE49-F238E27FC236}">
                <a16:creationId xmlns:a16="http://schemas.microsoft.com/office/drawing/2014/main" id="{FD42DF25-0BAA-4702-B68A-ABEF8042A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2650" y="4035644"/>
            <a:ext cx="2724150" cy="2593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855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56556-54A4-4EA4-BF81-EA9BE782F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Minor Roman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E639F-6655-4642-8254-5407AD787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Greek name	</a:t>
            </a:r>
            <a:r>
              <a:rPr lang="en-US" dirty="0" err="1"/>
              <a:t>Hygieia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Roman name	</a:t>
            </a:r>
            <a:r>
              <a:rPr lang="en-US" dirty="0" err="1"/>
              <a:t>Hygea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Rules over:		sanitation, good health, hygiene</a:t>
            </a:r>
          </a:p>
        </p:txBody>
      </p:sp>
    </p:spTree>
    <p:extLst>
      <p:ext uri="{BB962C8B-B14F-4D97-AF65-F5344CB8AC3E}">
        <p14:creationId xmlns:p14="http://schemas.microsoft.com/office/powerpoint/2010/main" val="3636176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382000" cy="914400"/>
          </a:xfrm>
        </p:spPr>
        <p:txBody>
          <a:bodyPr/>
          <a:lstStyle/>
          <a:p>
            <a:r>
              <a:rPr lang="en-US" dirty="0"/>
              <a:t>Olympian gods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6553200" cy="5867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4000" dirty="0"/>
              <a:t>Greek name		Zeus		</a:t>
            </a:r>
          </a:p>
          <a:p>
            <a:pPr>
              <a:buNone/>
            </a:pPr>
            <a:endParaRPr lang="en-US" sz="2800" dirty="0"/>
          </a:p>
          <a:p>
            <a:pPr>
              <a:spcBef>
                <a:spcPts val="0"/>
              </a:spcBef>
              <a:buNone/>
            </a:pPr>
            <a:r>
              <a:rPr lang="en-US" sz="4000" dirty="0"/>
              <a:t>Roman name:		Jupiter</a:t>
            </a:r>
          </a:p>
          <a:p>
            <a:pPr>
              <a:spcBef>
                <a:spcPts val="0"/>
              </a:spcBef>
              <a:buNone/>
            </a:pPr>
            <a:endParaRPr lang="en-US" sz="2800" dirty="0"/>
          </a:p>
          <a:p>
            <a:pPr>
              <a:buNone/>
            </a:pPr>
            <a:r>
              <a:rPr lang="en-US" sz="4000" dirty="0"/>
              <a:t>Rules over:	kings, judges,</a:t>
            </a:r>
          </a:p>
          <a:p>
            <a:pPr>
              <a:buNone/>
            </a:pPr>
            <a:r>
              <a:rPr lang="en-US" sz="4000" dirty="0"/>
              <a:t>				is king of gods</a:t>
            </a:r>
          </a:p>
          <a:p>
            <a:pPr>
              <a:buNone/>
            </a:pPr>
            <a:endParaRPr lang="en-US" sz="2600" dirty="0"/>
          </a:p>
          <a:p>
            <a:pPr>
              <a:buNone/>
            </a:pPr>
            <a:r>
              <a:rPr lang="en-US" sz="4000" dirty="0"/>
              <a:t>Symbols:		Eagle,					lightening,				bull, oak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juppi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0"/>
            <a:ext cx="2590800" cy="3336636"/>
          </a:xfrm>
          <a:prstGeom prst="rect">
            <a:avLst/>
          </a:prstGeom>
        </p:spPr>
      </p:pic>
      <p:sp>
        <p:nvSpPr>
          <p:cNvPr id="6" name="Lightning Bolt 5"/>
          <p:cNvSpPr/>
          <p:nvPr/>
        </p:nvSpPr>
        <p:spPr>
          <a:xfrm>
            <a:off x="4724400" y="4800600"/>
            <a:ext cx="1676400" cy="1752600"/>
          </a:xfrm>
          <a:prstGeom prst="lightningBol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eagl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3352800"/>
            <a:ext cx="2857500" cy="16002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/>
              <a:t>Olympian gods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638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4000" dirty="0"/>
              <a:t>Greek name:		Poseidon	</a:t>
            </a:r>
          </a:p>
          <a:p>
            <a:pPr>
              <a:lnSpc>
                <a:spcPct val="150000"/>
              </a:lnSpc>
              <a:buNone/>
            </a:pPr>
            <a:r>
              <a:rPr lang="en-US" sz="4000" dirty="0"/>
              <a:t>Roman name:	Neptune	</a:t>
            </a:r>
          </a:p>
          <a:p>
            <a:pPr>
              <a:lnSpc>
                <a:spcPct val="150000"/>
              </a:lnSpc>
              <a:buNone/>
            </a:pPr>
            <a:r>
              <a:rPr lang="en-US" sz="4000" dirty="0"/>
              <a:t>Rules over:		Sea	</a:t>
            </a:r>
          </a:p>
          <a:p>
            <a:pPr>
              <a:lnSpc>
                <a:spcPct val="150000"/>
              </a:lnSpc>
              <a:buNone/>
            </a:pPr>
            <a:r>
              <a:rPr lang="en-US" sz="4000" dirty="0"/>
              <a:t>Symbols:		Trident, Horse,</a:t>
            </a:r>
          </a:p>
          <a:p>
            <a:pPr>
              <a:lnSpc>
                <a:spcPct val="150000"/>
              </a:lnSpc>
              <a:buNone/>
            </a:pPr>
            <a:r>
              <a:rPr lang="en-US" sz="4000" dirty="0"/>
              <a:t>					Dolphin</a:t>
            </a:r>
          </a:p>
        </p:txBody>
      </p:sp>
      <p:pic>
        <p:nvPicPr>
          <p:cNvPr id="4" name="Picture 3" descr="neptune go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1" y="381000"/>
            <a:ext cx="2819400" cy="2819400"/>
          </a:xfrm>
          <a:prstGeom prst="rect">
            <a:avLst/>
          </a:prstGeom>
        </p:spPr>
      </p:pic>
      <p:pic>
        <p:nvPicPr>
          <p:cNvPr id="5" name="Picture 4" descr="Dolphi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5175504"/>
            <a:ext cx="3657600" cy="1682496"/>
          </a:xfrm>
          <a:prstGeom prst="rect">
            <a:avLst/>
          </a:prstGeom>
        </p:spPr>
      </p:pic>
      <p:pic>
        <p:nvPicPr>
          <p:cNvPr id="6" name="Picture 5" descr="horse runnin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5000625"/>
            <a:ext cx="2466975" cy="18573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/>
              <a:t>Olympian gods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638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4000" dirty="0"/>
              <a:t>Greek name:		Hades	</a:t>
            </a:r>
          </a:p>
          <a:p>
            <a:pPr>
              <a:lnSpc>
                <a:spcPct val="150000"/>
              </a:lnSpc>
              <a:buNone/>
            </a:pPr>
            <a:r>
              <a:rPr lang="en-US" sz="4000" dirty="0"/>
              <a:t>Roman name:	Pluto</a:t>
            </a:r>
          </a:p>
          <a:p>
            <a:pPr>
              <a:lnSpc>
                <a:spcPct val="150000"/>
              </a:lnSpc>
              <a:buNone/>
            </a:pPr>
            <a:r>
              <a:rPr lang="en-US" sz="4000" dirty="0"/>
              <a:t>Rules over:	riches, afterlife	</a:t>
            </a:r>
          </a:p>
          <a:p>
            <a:pPr>
              <a:lnSpc>
                <a:spcPct val="150000"/>
              </a:lnSpc>
              <a:buNone/>
            </a:pPr>
            <a:r>
              <a:rPr lang="en-US" sz="4000" dirty="0"/>
              <a:t>Symbols:	Pomegranate</a:t>
            </a:r>
          </a:p>
          <a:p>
            <a:pPr>
              <a:buNone/>
            </a:pPr>
            <a:r>
              <a:rPr lang="en-US" sz="3600" dirty="0"/>
              <a:t>					</a:t>
            </a:r>
          </a:p>
        </p:txBody>
      </p:sp>
      <p:pic>
        <p:nvPicPr>
          <p:cNvPr id="5" name="Picture 4" descr="pomegranate.jpg"/>
          <p:cNvPicPr>
            <a:picLocks noChangeAspect="1"/>
          </p:cNvPicPr>
          <p:nvPr/>
        </p:nvPicPr>
        <p:blipFill>
          <a:blip r:embed="rId2"/>
          <a:srcRect l="14753" t="8147" r="22041" b="9209"/>
          <a:stretch>
            <a:fillRect/>
          </a:stretch>
        </p:blipFill>
        <p:spPr>
          <a:xfrm>
            <a:off x="5917474" y="3962400"/>
            <a:ext cx="3226526" cy="2895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677517"/>
            <a:ext cx="2763474" cy="325742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382000" cy="914400"/>
          </a:xfrm>
        </p:spPr>
        <p:txBody>
          <a:bodyPr/>
          <a:lstStyle/>
          <a:p>
            <a:r>
              <a:rPr lang="en-US" dirty="0"/>
              <a:t>Olympian gods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Greek name:		Hera		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4000" dirty="0"/>
              <a:t>Roman name:	Juno	</a:t>
            </a:r>
          </a:p>
          <a:p>
            <a:pPr>
              <a:buNone/>
            </a:pPr>
            <a:endParaRPr lang="en-US" sz="2600" dirty="0"/>
          </a:p>
          <a:p>
            <a:pPr>
              <a:buNone/>
            </a:pPr>
            <a:r>
              <a:rPr lang="en-US" sz="4000" dirty="0"/>
              <a:t>Rules over:		Marriage,</a:t>
            </a:r>
          </a:p>
          <a:p>
            <a:pPr>
              <a:buNone/>
            </a:pPr>
            <a:r>
              <a:rPr lang="en-US" sz="4000" dirty="0"/>
              <a:t>					is queen of gods </a:t>
            </a:r>
          </a:p>
          <a:p>
            <a:pPr>
              <a:buNone/>
            </a:pPr>
            <a:endParaRPr lang="en-US" sz="2600" dirty="0"/>
          </a:p>
          <a:p>
            <a:pPr>
              <a:buNone/>
            </a:pPr>
            <a:r>
              <a:rPr lang="en-US" sz="4000" dirty="0"/>
              <a:t>Symbols:		peacock,								cow</a:t>
            </a:r>
          </a:p>
        </p:txBody>
      </p:sp>
      <p:pic>
        <p:nvPicPr>
          <p:cNvPr id="5" name="Picture 4" descr="juno.jpg"/>
          <p:cNvPicPr>
            <a:picLocks noChangeAspect="1"/>
          </p:cNvPicPr>
          <p:nvPr/>
        </p:nvPicPr>
        <p:blipFill>
          <a:blip r:embed="rId2"/>
          <a:srcRect l="9091" t="6250" r="9091"/>
          <a:stretch>
            <a:fillRect/>
          </a:stretch>
        </p:blipFill>
        <p:spPr>
          <a:xfrm>
            <a:off x="7010400" y="0"/>
            <a:ext cx="2133600" cy="3556000"/>
          </a:xfrm>
          <a:prstGeom prst="rect">
            <a:avLst/>
          </a:prstGeom>
        </p:spPr>
      </p:pic>
      <p:pic>
        <p:nvPicPr>
          <p:cNvPr id="6" name="Picture 5" descr="peacoc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1" y="4746171"/>
            <a:ext cx="2819400" cy="211182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/>
              <a:t>Olympian gods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  <a:buNone/>
            </a:pPr>
            <a:r>
              <a:rPr lang="en-US" sz="4000" dirty="0"/>
              <a:t>Greek name:		Demeter</a:t>
            </a:r>
          </a:p>
          <a:p>
            <a:pPr>
              <a:lnSpc>
                <a:spcPct val="200000"/>
              </a:lnSpc>
              <a:buNone/>
            </a:pPr>
            <a:r>
              <a:rPr lang="en-US" sz="4000" dirty="0"/>
              <a:t>Roman name:		Ceres</a:t>
            </a:r>
          </a:p>
          <a:p>
            <a:pPr>
              <a:lnSpc>
                <a:spcPct val="200000"/>
              </a:lnSpc>
              <a:buNone/>
            </a:pPr>
            <a:r>
              <a:rPr lang="en-US" sz="4000" dirty="0"/>
              <a:t>Rules over:		Agriculture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dirty="0"/>
              <a:t>					</a:t>
            </a:r>
            <a:r>
              <a:rPr lang="en-US" sz="3600" dirty="0"/>
              <a:t>(farms)</a:t>
            </a:r>
          </a:p>
          <a:p>
            <a:pPr>
              <a:lnSpc>
                <a:spcPct val="200000"/>
              </a:lnSpc>
              <a:buNone/>
            </a:pPr>
            <a:r>
              <a:rPr lang="en-US" sz="4000" dirty="0"/>
              <a:t>Symbols:			grain,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dirty="0"/>
              <a:t>				horn of plenty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t="2999" r="20000" b="7001"/>
          <a:stretch/>
        </p:blipFill>
        <p:spPr>
          <a:xfrm>
            <a:off x="6934200" y="152400"/>
            <a:ext cx="2057400" cy="4114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46" t="12371" r="9231" b="5154"/>
          <a:stretch/>
        </p:blipFill>
        <p:spPr>
          <a:xfrm>
            <a:off x="6286500" y="4572000"/>
            <a:ext cx="2705100" cy="21640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2" y="9378"/>
            <a:ext cx="9122898" cy="828822"/>
          </a:xfrm>
        </p:spPr>
        <p:txBody>
          <a:bodyPr/>
          <a:lstStyle/>
          <a:p>
            <a:r>
              <a:rPr lang="en-US" dirty="0"/>
              <a:t>Olympian gods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sz="4000" dirty="0"/>
              <a:t>Greek name:		Hestia	</a:t>
            </a:r>
          </a:p>
          <a:p>
            <a:pPr>
              <a:lnSpc>
                <a:spcPct val="200000"/>
              </a:lnSpc>
              <a:buNone/>
            </a:pPr>
            <a:r>
              <a:rPr lang="en-US" sz="4000" dirty="0"/>
              <a:t>Roman name:	</a:t>
            </a:r>
            <a:r>
              <a:rPr lang="en-US" sz="4000" dirty="0" err="1"/>
              <a:t>Vesta</a:t>
            </a:r>
            <a:endParaRPr lang="en-US" sz="4000" dirty="0"/>
          </a:p>
          <a:p>
            <a:pPr>
              <a:lnSpc>
                <a:spcPct val="200000"/>
              </a:lnSpc>
              <a:buNone/>
            </a:pPr>
            <a:r>
              <a:rPr lang="en-US" sz="4000" dirty="0"/>
              <a:t>Rules over:		home, hearth</a:t>
            </a:r>
          </a:p>
          <a:p>
            <a:pPr>
              <a:lnSpc>
                <a:spcPct val="200000"/>
              </a:lnSpc>
              <a:buNone/>
            </a:pPr>
            <a:r>
              <a:rPr lang="en-US" sz="4000" dirty="0"/>
              <a:t>Symbols:		hearth</a:t>
            </a:r>
            <a:r>
              <a:rPr lang="en-US" dirty="0"/>
              <a:t>		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92" t="2222" r="16653"/>
          <a:stretch/>
        </p:blipFill>
        <p:spPr>
          <a:xfrm>
            <a:off x="7391400" y="152399"/>
            <a:ext cx="1607127" cy="44196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19" t="7573"/>
          <a:stretch/>
        </p:blipFill>
        <p:spPr>
          <a:xfrm>
            <a:off x="6324600" y="4619065"/>
            <a:ext cx="2819400" cy="223893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/>
              <a:t>Olympian gods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pPr>
              <a:lnSpc>
                <a:spcPct val="170000"/>
              </a:lnSpc>
              <a:buNone/>
            </a:pPr>
            <a:r>
              <a:rPr lang="en-US" sz="4000" dirty="0"/>
              <a:t>Greek name:		Apollo</a:t>
            </a:r>
          </a:p>
          <a:p>
            <a:pPr>
              <a:lnSpc>
                <a:spcPct val="170000"/>
              </a:lnSpc>
              <a:buNone/>
            </a:pPr>
            <a:r>
              <a:rPr lang="en-US" sz="4000" dirty="0"/>
              <a:t>Roman name:	Apollo</a:t>
            </a:r>
          </a:p>
          <a:p>
            <a:pPr>
              <a:lnSpc>
                <a:spcPct val="170000"/>
              </a:lnSpc>
              <a:buNone/>
            </a:pPr>
            <a:r>
              <a:rPr lang="en-US" sz="4000" dirty="0"/>
              <a:t>Rules over:		Prophesy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dirty="0"/>
              <a:t>					Music</a:t>
            </a:r>
          </a:p>
          <a:p>
            <a:pPr>
              <a:lnSpc>
                <a:spcPct val="170000"/>
              </a:lnSpc>
              <a:buNone/>
            </a:pPr>
            <a:r>
              <a:rPr lang="en-US" sz="4000" dirty="0"/>
              <a:t>Symbols:		Lyre, sun,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000" dirty="0"/>
              <a:t>					bow</a:t>
            </a:r>
          </a:p>
        </p:txBody>
      </p:sp>
      <p:pic>
        <p:nvPicPr>
          <p:cNvPr id="4" name="Picture 3" descr="ly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3305277"/>
            <a:ext cx="2438400" cy="3552723"/>
          </a:xfrm>
          <a:prstGeom prst="rect">
            <a:avLst/>
          </a:prstGeom>
        </p:spPr>
      </p:pic>
      <p:pic>
        <p:nvPicPr>
          <p:cNvPr id="5" name="Picture 4" descr="apollo statu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0076" y="838200"/>
            <a:ext cx="3406274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/>
              <a:t>Olympian gods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Greek name:		Artemis</a:t>
            </a:r>
          </a:p>
          <a:p>
            <a:pPr>
              <a:buNone/>
            </a:pPr>
            <a:r>
              <a:rPr lang="en-US" sz="4000" dirty="0"/>
              <a:t>Roman name:	Diana</a:t>
            </a:r>
          </a:p>
          <a:p>
            <a:pPr>
              <a:buNone/>
            </a:pPr>
            <a:r>
              <a:rPr lang="en-US" sz="4000" dirty="0"/>
              <a:t>Rules over:	Hunting, birth,</a:t>
            </a:r>
          </a:p>
          <a:p>
            <a:pPr>
              <a:buNone/>
            </a:pPr>
            <a:r>
              <a:rPr lang="en-US" sz="4000" dirty="0"/>
              <a:t>				young girls</a:t>
            </a:r>
          </a:p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en-US" sz="4000" dirty="0"/>
              <a:t>Symbols:	Moon, bow, </a:t>
            </a:r>
          </a:p>
          <a:p>
            <a:pPr>
              <a:buNone/>
            </a:pPr>
            <a:r>
              <a:rPr lang="en-US" sz="4000" dirty="0"/>
              <a:t>				cypress tree,</a:t>
            </a:r>
          </a:p>
          <a:p>
            <a:pPr>
              <a:buNone/>
            </a:pPr>
            <a:r>
              <a:rPr lang="en-US" sz="4000" dirty="0"/>
              <a:t>				stag</a:t>
            </a:r>
          </a:p>
        </p:txBody>
      </p:sp>
      <p:pic>
        <p:nvPicPr>
          <p:cNvPr id="4" name="Picture 3" descr="hunt de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1" y="3276601"/>
            <a:ext cx="3581400" cy="3581400"/>
          </a:xfrm>
          <a:prstGeom prst="rect">
            <a:avLst/>
          </a:prstGeom>
        </p:spPr>
      </p:pic>
      <p:pic>
        <p:nvPicPr>
          <p:cNvPr id="5" name="Picture 4" descr="diana statue.jpg"/>
          <p:cNvPicPr>
            <a:picLocks noChangeAspect="1"/>
          </p:cNvPicPr>
          <p:nvPr/>
        </p:nvPicPr>
        <p:blipFill>
          <a:blip r:embed="rId3"/>
          <a:srcRect l="16667" t="7490" r="13333"/>
          <a:stretch>
            <a:fillRect/>
          </a:stretch>
        </p:blipFill>
        <p:spPr>
          <a:xfrm>
            <a:off x="7162800" y="94159"/>
            <a:ext cx="1828799" cy="32266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78</Words>
  <Application>Microsoft Office PowerPoint</Application>
  <PresentationFormat>On-screen Show (4:3)</PresentationFormat>
  <Paragraphs>96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Greek and Roman gods</vt:lpstr>
      <vt:lpstr>Olympian gods</vt:lpstr>
      <vt:lpstr>Olympian gods</vt:lpstr>
      <vt:lpstr>Olympian gods</vt:lpstr>
      <vt:lpstr>Olympian gods</vt:lpstr>
      <vt:lpstr>Olympian gods</vt:lpstr>
      <vt:lpstr>Olympian gods</vt:lpstr>
      <vt:lpstr>Olympian gods</vt:lpstr>
      <vt:lpstr>Olympian gods</vt:lpstr>
      <vt:lpstr>Olympian gods</vt:lpstr>
      <vt:lpstr>Olympian gods</vt:lpstr>
      <vt:lpstr>Olympian gods</vt:lpstr>
      <vt:lpstr>Olympian gods</vt:lpstr>
      <vt:lpstr>Olympian gods</vt:lpstr>
      <vt:lpstr>Minor Roman god</vt:lpstr>
      <vt:lpstr>Minor Roman god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and Roman gods</dc:title>
  <dc:creator>sarah shaffer</dc:creator>
  <cp:lastModifiedBy>Sarah Shaffer</cp:lastModifiedBy>
  <cp:revision>41</cp:revision>
  <dcterms:created xsi:type="dcterms:W3CDTF">2015-10-13T02:08:26Z</dcterms:created>
  <dcterms:modified xsi:type="dcterms:W3CDTF">2019-09-13T20:43:11Z</dcterms:modified>
</cp:coreProperties>
</file>