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1" r:id="rId16"/>
    <p:sldId id="272" r:id="rId17"/>
    <p:sldId id="27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 snapToGrid="0">
      <p:cViewPr varScale="1">
        <p:scale>
          <a:sx n="39" d="100"/>
          <a:sy n="39" d="100"/>
        </p:scale>
        <p:origin x="9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2D412-9F1E-4FEF-A53C-0C87AF2C1B4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629BE-ABC3-4C70-AC8A-E994394D4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629BE-ABC3-4C70-AC8A-E994394D4C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3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629BE-ABC3-4C70-AC8A-E994394D4C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3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E973-5EFF-4F0B-9626-BA202C0AE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AF913-3F86-4B6A-99FB-100256688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031A0-DE06-4115-91D8-77BB654E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7A714-F8C2-450B-9D39-EAE59697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8726D-8FF4-4ABE-8397-26BDCCC06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7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486F-2F27-4F14-97EC-C7DC81CB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A780E-E9B7-4A10-8986-84C2454FC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E0DC9-7E15-4E11-B92E-2ACAC1B5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6099E-296A-49EC-8F18-70181D3A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5EF8-6147-4411-A0F5-C6D801F9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EA5CA-9A1E-43D3-976C-8D56D7247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CF609-4EAC-4E5E-A585-AC8A3745A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45789-57F0-44A2-BC88-6738F951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2A591-A757-4F28-B83E-D250D3CB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555C-1E26-4EEA-9D50-3EFE27CD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9EBF-5258-407F-9154-1F82A154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CB718-A9BA-4D72-9605-C5E1F2B8F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71F81-D857-4E54-883C-1B14F05C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94A83-2B90-464B-98AD-FF3705B4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B8CB8-8852-4FC0-938C-A0BEC9D8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E0D7-D124-4D40-96C3-B8618150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554CA-807A-447C-B91A-5EE9CBE28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4E9E-FFC4-4EDE-830B-E25C1923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FF52-5990-493E-9A4B-4E97366E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B46A8-F821-4E78-84B5-8D1AB8FC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4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4B83-3CC1-4B2F-9345-97759A36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A514-CE3F-4C79-9CF7-3AF7D77D2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F46B7-B41A-4A3A-AFDE-B3083985D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39F4D-7E6A-44DD-8437-44EDDD77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DA8B9-79CC-4F66-B1B2-FA9B12C6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0707-8AB0-41E1-81B9-85026902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0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4B16-3D97-4B97-9F00-D5FC9631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18620-36D9-4629-BA86-88F5623D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DCB9B-2AEC-4B53-BB96-A6B0A1359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F1784-0D76-49BA-92BB-3C98EB0A2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DE2C4-F0BA-4D14-BE62-F89E12B11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81FF26-3E32-4CA3-ACB0-32CB3A3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83E0C-E149-460B-A36C-61C630A3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66E0B-8D67-4E10-A607-1978A301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E483-FDDF-40CB-9130-AE0BC2A7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4D3B4-FCB3-4B8E-86E1-12D759AE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58F88-F171-4EAE-B660-3CB33A77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1A41D-5E78-462A-943F-66C0949F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37936-F4F0-43CE-8083-2967A21F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AD8D0B-FE71-4089-88AF-AB950BDE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B0C16-135C-42C5-9BB0-DCBAE72D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7A06-D550-4CDD-9F7E-5C961CE3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4EE93-6DDC-4ECC-BA89-2EEB5AF5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00650-F2F2-4F0A-9533-1EC5A3DBB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69EB3-650A-48D9-8242-8787EBBE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5C360-DE15-4D08-9DE1-B9A44E9E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FCB46-A6F5-411F-9E0E-4926846C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3B9F-0937-4036-BCE5-9CDF7AEE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7D93E5-D16B-411E-9995-336AF266D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0331A-ECC7-4288-A82C-716DBC124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2311B-BCA4-4083-8789-8A9368A9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0EA60-57E8-43DA-BEE9-10821D6D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C881E-39B8-42E5-8280-65036707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5D88B-FDB0-4CAA-B216-981DAF70D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A9FF4-DD5A-4F7F-9C25-B78D8C6E0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117B-6958-4707-B0D7-B29FCCAB8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9798-D93F-45B1-B67F-CFFB8DB6B0B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AA712-22BE-4889-8429-F64792672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872F1-C63C-49DE-A411-888BA08EC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D096-7AC6-4390-863B-7CBEFA13E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3DAA-87E8-45B0-B716-241C36FB8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dirty="0">
                <a:solidFill>
                  <a:srgbClr val="7030A0"/>
                </a:solidFill>
              </a:rPr>
              <a:t>Ablative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72156-5AAD-4303-97F7-D291A2F0F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88D8-7AC4-4173-87D1-EB7ECBD8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51013"/>
            <a:ext cx="11887200" cy="1021975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33BD-5B97-4D0A-8D4C-433D9C6E3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49" y="872969"/>
            <a:ext cx="7570693" cy="52443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/>
              <a:t>agricolae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dē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urbe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prohibentur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Dux </a:t>
            </a:r>
            <a:r>
              <a:rPr lang="en-US" sz="3600" dirty="0" err="1"/>
              <a:t>milites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timore</a:t>
            </a:r>
            <a:r>
              <a:rPr lang="en-US" sz="3600" dirty="0"/>
              <a:t> </a:t>
            </a:r>
            <a:r>
              <a:rPr lang="en-US" sz="3600" dirty="0" err="1"/>
              <a:t>liberat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 err="1"/>
              <a:t>vir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ā </a:t>
            </a:r>
            <a:r>
              <a:rPr lang="en-US" sz="3600" dirty="0" err="1">
                <a:solidFill>
                  <a:srgbClr val="7030A0"/>
                </a:solidFill>
              </a:rPr>
              <a:t>culpā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vacuus</a:t>
            </a:r>
            <a:r>
              <a:rPr lang="en-US" sz="3600" dirty="0"/>
              <a:t> est.</a:t>
            </a:r>
          </a:p>
          <a:p>
            <a:pPr>
              <a:lnSpc>
                <a:spcPct val="200000"/>
              </a:lnSpc>
            </a:pPr>
            <a:r>
              <a:rPr lang="en-US" sz="3600" dirty="0" err="1"/>
              <a:t>Longē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  <a:latin typeface="Calibri"/>
              </a:rPr>
              <a:t>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patriā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/>
              <a:t>sum.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1F1B0-48F0-4127-A58A-D6732C2A8C20}"/>
              </a:ext>
            </a:extLst>
          </p:cNvPr>
          <p:cNvSpPr txBox="1"/>
          <p:nvPr/>
        </p:nvSpPr>
        <p:spPr>
          <a:xfrm>
            <a:off x="1891752" y="2092167"/>
            <a:ext cx="9332259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farmers are cut off from </a:t>
            </a:r>
            <a:r>
              <a:rPr lang="en-US" sz="3600" dirty="0">
                <a:solidFill>
                  <a:srgbClr val="0070C0"/>
                </a:solidFill>
              </a:rPr>
              <a:t>from the city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general frees the soldiers </a:t>
            </a:r>
            <a:r>
              <a:rPr lang="en-US" sz="3600" dirty="0">
                <a:solidFill>
                  <a:srgbClr val="0070C0"/>
                </a:solidFill>
              </a:rPr>
              <a:t>from fear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man is free </a:t>
            </a:r>
            <a:r>
              <a:rPr lang="en-US" sz="3600" dirty="0">
                <a:solidFill>
                  <a:srgbClr val="0070C0"/>
                </a:solidFill>
              </a:rPr>
              <a:t>from blame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I am far </a:t>
            </a:r>
            <a:r>
              <a:rPr lang="en-US" sz="3600" dirty="0">
                <a:solidFill>
                  <a:srgbClr val="0070C0"/>
                </a:solidFill>
              </a:rPr>
              <a:t>from my homeland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81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separation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 / With a verb of:</a:t>
            </a:r>
          </a:p>
          <a:p>
            <a:endParaRPr lang="en-US" sz="3600" dirty="0"/>
          </a:p>
          <a:p>
            <a:r>
              <a:rPr lang="en-US" sz="3600" dirty="0"/>
              <a:t>Common Latin preposition?</a:t>
            </a:r>
          </a:p>
          <a:p>
            <a:endParaRPr lang="en-US" sz="3600" dirty="0"/>
          </a:p>
          <a:p>
            <a:r>
              <a:rPr lang="en-US" sz="3600" dirty="0"/>
              <a:t>Common 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6006353" y="1741301"/>
            <a:ext cx="61856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Freeing, lacking, separation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C00000"/>
                </a:solidFill>
              </a:rPr>
              <a:t>Not common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0070C0"/>
                </a:solidFill>
              </a:rPr>
              <a:t>ab/ā ex/ē de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113042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C608-0F6D-4056-ABCE-F806EC16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161363"/>
            <a:ext cx="11725836" cy="6562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Ablative of </a:t>
            </a:r>
            <a:r>
              <a:rPr lang="en-US" sz="3600" b="1" dirty="0"/>
              <a:t>agent</a:t>
            </a:r>
            <a:r>
              <a:rPr lang="en-US" sz="3600" dirty="0"/>
              <a:t> </a:t>
            </a:r>
          </a:p>
          <a:p>
            <a:r>
              <a:rPr lang="en-US" sz="3600" dirty="0"/>
              <a:t>Describes: who acts</a:t>
            </a:r>
          </a:p>
          <a:p>
            <a:r>
              <a:rPr lang="en-US" sz="3600" dirty="0"/>
              <a:t>used in a sentence with a passive verb.</a:t>
            </a:r>
          </a:p>
          <a:p>
            <a:pPr lvl="1"/>
            <a:r>
              <a:rPr lang="en-US" sz="3200" dirty="0"/>
              <a:t>Examples: </a:t>
            </a:r>
            <a:r>
              <a:rPr lang="en-US" sz="3200" dirty="0">
                <a:latin typeface="Calibri"/>
              </a:rPr>
              <a:t> </a:t>
            </a:r>
            <a:endParaRPr lang="en-US" sz="3200" dirty="0"/>
          </a:p>
          <a:p>
            <a:endParaRPr lang="en-US" sz="3600" dirty="0"/>
          </a:p>
          <a:p>
            <a:r>
              <a:rPr lang="en-US" sz="3600" dirty="0"/>
              <a:t>English preposition: </a:t>
            </a:r>
            <a:r>
              <a:rPr lang="en-US" sz="3600" dirty="0">
                <a:solidFill>
                  <a:srgbClr val="0070C0"/>
                </a:solidFill>
              </a:rPr>
              <a:t>‘by’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Latin preposition: ā/ab</a:t>
            </a:r>
          </a:p>
        </p:txBody>
      </p:sp>
    </p:spTree>
    <p:extLst>
      <p:ext uri="{BB962C8B-B14F-4D97-AF65-F5344CB8AC3E}">
        <p14:creationId xmlns:p14="http://schemas.microsoft.com/office/powerpoint/2010/main" val="285229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88D8-7AC4-4173-87D1-EB7ECBD8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51013"/>
            <a:ext cx="11887200" cy="1021975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33BD-5B97-4D0A-8D4C-433D9C6E3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49" y="872969"/>
            <a:ext cx="7570693" cy="52443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/>
              <a:t>agricolae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  <a:latin typeface="Calibri"/>
              </a:rPr>
              <a:t>ā </a:t>
            </a:r>
            <a:r>
              <a:rPr lang="en-US" sz="3600" dirty="0" err="1">
                <a:solidFill>
                  <a:srgbClr val="7030A0"/>
                </a:solidFill>
                <a:latin typeface="Calibri"/>
              </a:rPr>
              <a:t>rege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oppugnantur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Auxilium </a:t>
            </a:r>
            <a:r>
              <a:rPr lang="en-US" sz="3600" dirty="0" err="1"/>
              <a:t>pueris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ā </a:t>
            </a:r>
            <a:r>
              <a:rPr lang="en-US" sz="3600" dirty="0" err="1">
                <a:solidFill>
                  <a:srgbClr val="7030A0"/>
                </a:solidFill>
              </a:rPr>
              <a:t>matre</a:t>
            </a:r>
            <a:r>
              <a:rPr lang="en-US" sz="3600" dirty="0"/>
              <a:t> </a:t>
            </a:r>
            <a:r>
              <a:rPr lang="en-US" sz="3600"/>
              <a:t>datur.</a:t>
            </a:r>
            <a:endParaRPr lang="en-US" sz="3600" dirty="0"/>
          </a:p>
          <a:p>
            <a:pPr>
              <a:lnSpc>
                <a:spcPct val="200000"/>
              </a:lnSpc>
            </a:pPr>
            <a:r>
              <a:rPr lang="en-US" sz="3600" dirty="0" err="1"/>
              <a:t>fabula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ā </a:t>
            </a:r>
            <a:r>
              <a:rPr lang="en-US" sz="3600" dirty="0" err="1">
                <a:solidFill>
                  <a:srgbClr val="7030A0"/>
                </a:solidFill>
              </a:rPr>
              <a:t>nautā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narratur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 err="1"/>
              <a:t>epistula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  <a:latin typeface="Calibri"/>
              </a:rPr>
              <a:t>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patre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scribitur</a:t>
            </a:r>
            <a:r>
              <a:rPr lang="en-US" sz="36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1F1B0-48F0-4127-A58A-D6732C2A8C20}"/>
              </a:ext>
            </a:extLst>
          </p:cNvPr>
          <p:cNvSpPr txBox="1"/>
          <p:nvPr/>
        </p:nvSpPr>
        <p:spPr>
          <a:xfrm>
            <a:off x="2155406" y="2108597"/>
            <a:ext cx="9332259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farmers are attacked </a:t>
            </a:r>
            <a:r>
              <a:rPr lang="en-US" sz="3600" dirty="0">
                <a:solidFill>
                  <a:srgbClr val="0070C0"/>
                </a:solidFill>
              </a:rPr>
              <a:t>by the king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/>
              <a:t>Help is given to the boys </a:t>
            </a:r>
            <a:r>
              <a:rPr lang="en-US" sz="3600" dirty="0">
                <a:solidFill>
                  <a:srgbClr val="0070C0"/>
                </a:solidFill>
              </a:rPr>
              <a:t>by the mother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 story is told </a:t>
            </a:r>
            <a:r>
              <a:rPr lang="en-US" sz="3600" dirty="0">
                <a:solidFill>
                  <a:srgbClr val="0070C0"/>
                </a:solidFill>
              </a:rPr>
              <a:t>by a sailor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letter is written </a:t>
            </a:r>
            <a:r>
              <a:rPr lang="en-US" sz="3600" dirty="0">
                <a:solidFill>
                  <a:srgbClr val="0070C0"/>
                </a:solidFill>
              </a:rPr>
              <a:t>by the father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69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agent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Describes: </a:t>
            </a:r>
          </a:p>
          <a:p>
            <a:r>
              <a:rPr lang="en-US" sz="3600" dirty="0"/>
              <a:t>With a verb that is:</a:t>
            </a:r>
          </a:p>
          <a:p>
            <a:endParaRPr lang="en-US" sz="3600" dirty="0"/>
          </a:p>
          <a:p>
            <a:r>
              <a:rPr lang="en-US" sz="3600" dirty="0"/>
              <a:t>Common Latin preposition:</a:t>
            </a:r>
          </a:p>
          <a:p>
            <a:endParaRPr lang="en-US" sz="3600" dirty="0"/>
          </a:p>
          <a:p>
            <a:r>
              <a:rPr lang="en-US" sz="3600" dirty="0"/>
              <a:t>Common 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6006353" y="1642447"/>
            <a:ext cx="61856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Who does the action</a:t>
            </a:r>
          </a:p>
          <a:p>
            <a:r>
              <a:rPr lang="en-US" sz="4000" dirty="0"/>
              <a:t>passive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ab/ā 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69252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place where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Describes: </a:t>
            </a:r>
          </a:p>
          <a:p>
            <a:r>
              <a:rPr lang="en-US" sz="3600" dirty="0"/>
              <a:t>With a verb that:</a:t>
            </a:r>
          </a:p>
          <a:p>
            <a:endParaRPr lang="en-US" sz="3600" dirty="0"/>
          </a:p>
          <a:p>
            <a:r>
              <a:rPr lang="en-US" sz="3600" dirty="0"/>
              <a:t>Common Latin preposition:</a:t>
            </a:r>
          </a:p>
          <a:p>
            <a:endParaRPr lang="en-US" sz="3600" dirty="0"/>
          </a:p>
          <a:p>
            <a:r>
              <a:rPr lang="en-US" sz="3600" dirty="0"/>
              <a:t>Common 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6006353" y="1642447"/>
            <a:ext cx="61856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Where the action happens</a:t>
            </a:r>
          </a:p>
          <a:p>
            <a:r>
              <a:rPr lang="en-US" sz="4000" dirty="0"/>
              <a:t>Does </a:t>
            </a:r>
            <a:r>
              <a:rPr lang="en-US" sz="4000" b="1" dirty="0"/>
              <a:t>not</a:t>
            </a:r>
            <a:r>
              <a:rPr lang="en-US" sz="4000" dirty="0"/>
              <a:t> show motion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in 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In, on</a:t>
            </a:r>
          </a:p>
        </p:txBody>
      </p:sp>
    </p:spTree>
    <p:extLst>
      <p:ext uri="{BB962C8B-B14F-4D97-AF65-F5344CB8AC3E}">
        <p14:creationId xmlns:p14="http://schemas.microsoft.com/office/powerpoint/2010/main" val="11907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010F-9E0E-4687-A675-B384BB10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1534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6DD7-BB8D-4D89-8225-C461DEAE5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90" y="1161535"/>
            <a:ext cx="559966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Pythia </a:t>
            </a:r>
            <a:r>
              <a:rPr lang="en-US" sz="3200" dirty="0">
                <a:solidFill>
                  <a:srgbClr val="7030A0"/>
                </a:solidFill>
              </a:rPr>
              <a:t>in </a:t>
            </a:r>
            <a:r>
              <a:rPr lang="en-US" sz="3200" dirty="0" err="1">
                <a:solidFill>
                  <a:srgbClr val="7030A0"/>
                </a:solidFill>
              </a:rPr>
              <a:t>templō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/>
              <a:t>oraculum</a:t>
            </a:r>
            <a:r>
              <a:rPr lang="en-US" sz="3200" dirty="0"/>
              <a:t> dat.</a:t>
            </a:r>
          </a:p>
          <a:p>
            <a:endParaRPr lang="en-US" sz="3200" dirty="0"/>
          </a:p>
          <a:p>
            <a:r>
              <a:rPr lang="en-US" sz="3200" dirty="0"/>
              <a:t>Mater </a:t>
            </a:r>
            <a:r>
              <a:rPr lang="en-US" sz="3200" dirty="0">
                <a:solidFill>
                  <a:srgbClr val="7030A0"/>
                </a:solidFill>
              </a:rPr>
              <a:t>in </a:t>
            </a:r>
            <a:r>
              <a:rPr lang="en-US" sz="3200" dirty="0" err="1">
                <a:solidFill>
                  <a:srgbClr val="7030A0"/>
                </a:solidFill>
              </a:rPr>
              <a:t>hortō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/>
              <a:t>laborat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 err="1"/>
              <a:t>Pueri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in </a:t>
            </a:r>
            <a:r>
              <a:rPr lang="en-US" sz="3200" dirty="0" err="1">
                <a:solidFill>
                  <a:srgbClr val="7030A0"/>
                </a:solidFill>
              </a:rPr>
              <a:t>vi</a:t>
            </a:r>
            <a:r>
              <a:rPr lang="en-US" sz="3200" dirty="0" err="1">
                <a:solidFill>
                  <a:srgbClr val="7030A0"/>
                </a:solidFill>
                <a:latin typeface="Calibri"/>
              </a:rPr>
              <a:t>ā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ludunt</a:t>
            </a:r>
            <a:r>
              <a:rPr lang="en-US" sz="3200" dirty="0">
                <a:latin typeface="Calibri"/>
              </a:rPr>
              <a:t>.</a:t>
            </a:r>
          </a:p>
          <a:p>
            <a:endParaRPr lang="en-US" sz="3200" dirty="0">
              <a:latin typeface="Calibri"/>
            </a:endParaRPr>
          </a:p>
          <a:p>
            <a:r>
              <a:rPr lang="en-US" sz="3200" dirty="0" err="1">
                <a:latin typeface="Calibri"/>
              </a:rPr>
              <a:t>Sed</a:t>
            </a:r>
            <a:r>
              <a:rPr lang="en-US" sz="3200" dirty="0">
                <a:latin typeface="Calibri"/>
              </a:rPr>
              <a:t>: </a:t>
            </a:r>
            <a:r>
              <a:rPr lang="en-US" sz="3200" dirty="0" err="1">
                <a:latin typeface="Calibri"/>
              </a:rPr>
              <a:t>pueri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Calibri"/>
              </a:rPr>
              <a:t>in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alibri"/>
              </a:rPr>
              <a:t>viam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festinant</a:t>
            </a:r>
            <a:r>
              <a:rPr lang="en-US" sz="3200" dirty="0">
                <a:latin typeface="Calibri"/>
              </a:rPr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41805" y="1791729"/>
            <a:ext cx="682093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Pythia gives a prophesy </a:t>
            </a:r>
            <a:r>
              <a:rPr lang="en-US" sz="3200" dirty="0">
                <a:solidFill>
                  <a:srgbClr val="7030A0"/>
                </a:solidFill>
              </a:rPr>
              <a:t>in the temple</a:t>
            </a:r>
            <a:r>
              <a:rPr lang="en-US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mother works </a:t>
            </a:r>
            <a:r>
              <a:rPr lang="en-US" sz="3200" dirty="0">
                <a:solidFill>
                  <a:srgbClr val="7030A0"/>
                </a:solidFill>
              </a:rPr>
              <a:t>in the garden</a:t>
            </a:r>
            <a:r>
              <a:rPr lang="en-US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Boys play </a:t>
            </a:r>
            <a:r>
              <a:rPr lang="en-US" sz="3200" dirty="0">
                <a:solidFill>
                  <a:srgbClr val="7030A0"/>
                </a:solidFill>
              </a:rPr>
              <a:t>in the street.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But: boys rush </a:t>
            </a:r>
            <a:r>
              <a:rPr lang="en-US" sz="3200" dirty="0">
                <a:solidFill>
                  <a:srgbClr val="C00000"/>
                </a:solidFill>
              </a:rPr>
              <a:t>into the street.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64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place where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Describes: </a:t>
            </a:r>
          </a:p>
          <a:p>
            <a:r>
              <a:rPr lang="en-US" sz="3600" dirty="0"/>
              <a:t>With a verb that:</a:t>
            </a:r>
          </a:p>
          <a:p>
            <a:endParaRPr lang="en-US" sz="3600" dirty="0"/>
          </a:p>
          <a:p>
            <a:r>
              <a:rPr lang="en-US" sz="3600" dirty="0"/>
              <a:t>Latin preposition:</a:t>
            </a:r>
          </a:p>
          <a:p>
            <a:endParaRPr lang="en-US" sz="3600" dirty="0"/>
          </a:p>
          <a:p>
            <a:r>
              <a:rPr lang="en-US" sz="3600" dirty="0"/>
              <a:t>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4794422" y="1642447"/>
            <a:ext cx="7397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Where the action happens</a:t>
            </a:r>
          </a:p>
          <a:p>
            <a:r>
              <a:rPr lang="en-US" sz="4000" dirty="0"/>
              <a:t>Does </a:t>
            </a:r>
            <a:r>
              <a:rPr lang="en-US" sz="4000" b="1" dirty="0"/>
              <a:t>not</a:t>
            </a:r>
            <a:r>
              <a:rPr lang="en-US" sz="4000" dirty="0"/>
              <a:t> show motion toward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in 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In, on</a:t>
            </a:r>
          </a:p>
        </p:txBody>
      </p:sp>
    </p:spTree>
    <p:extLst>
      <p:ext uri="{BB962C8B-B14F-4D97-AF65-F5344CB8AC3E}">
        <p14:creationId xmlns:p14="http://schemas.microsoft.com/office/powerpoint/2010/main" val="8806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48" y="105633"/>
            <a:ext cx="11889260" cy="1241253"/>
          </a:xfrm>
        </p:spPr>
        <p:txBody>
          <a:bodyPr/>
          <a:lstStyle/>
          <a:p>
            <a:r>
              <a:rPr lang="en-US" dirty="0"/>
              <a:t>Examples to label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6" y="1396314"/>
            <a:ext cx="6499654" cy="47806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/>
              <a:t>Puella</a:t>
            </a:r>
            <a:r>
              <a:rPr lang="en-US" sz="3200" dirty="0"/>
              <a:t> se (herself) </a:t>
            </a:r>
            <a:r>
              <a:rPr lang="en-US" sz="3200" dirty="0" err="1"/>
              <a:t>liberat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7030A0"/>
                </a:solidFill>
              </a:rPr>
              <a:t>gladiō</a:t>
            </a:r>
            <a:r>
              <a:rPr lang="en-US" sz="3200" dirty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/>
              <a:t>Miles </a:t>
            </a:r>
            <a:r>
              <a:rPr lang="en-US" sz="3200" dirty="0" err="1"/>
              <a:t>vaccus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(is free of) </a:t>
            </a:r>
            <a:r>
              <a:rPr lang="en-US" sz="3200" dirty="0" err="1">
                <a:solidFill>
                  <a:srgbClr val="7030A0"/>
                </a:solidFill>
              </a:rPr>
              <a:t>timore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err="1"/>
              <a:t>Femina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ā </a:t>
            </a:r>
            <a:r>
              <a:rPr lang="en-US" sz="3200" dirty="0" err="1">
                <a:solidFill>
                  <a:srgbClr val="7030A0"/>
                </a:solidFill>
                <a:latin typeface="Calibri"/>
              </a:rPr>
              <a:t>puellis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vocatur</a:t>
            </a:r>
            <a:r>
              <a:rPr lang="en-US" sz="3200" dirty="0"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3200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/>
              </a:rPr>
              <a:t>Miles 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cum </a:t>
            </a:r>
            <a:r>
              <a:rPr lang="en-US" sz="3200" dirty="0" err="1">
                <a:solidFill>
                  <a:srgbClr val="7030A0"/>
                </a:solidFill>
                <a:latin typeface="Calibri"/>
              </a:rPr>
              <a:t>fortitudine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pugnat</a:t>
            </a:r>
            <a:r>
              <a:rPr lang="en-US" sz="3200" dirty="0">
                <a:latin typeface="Calibri"/>
              </a:rPr>
              <a:t>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598506" y="1193300"/>
            <a:ext cx="5815916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Ablative of means/instrument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Ablative of separation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Ablative of agent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Ablative of manner</a:t>
            </a:r>
          </a:p>
        </p:txBody>
      </p:sp>
    </p:spTree>
    <p:extLst>
      <p:ext uri="{BB962C8B-B14F-4D97-AF65-F5344CB8AC3E}">
        <p14:creationId xmlns:p14="http://schemas.microsoft.com/office/powerpoint/2010/main" val="1468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C608-0F6D-4056-ABCE-F806EC16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940969"/>
            <a:ext cx="11725836" cy="4619572"/>
          </a:xfrm>
        </p:spPr>
        <p:txBody>
          <a:bodyPr>
            <a:normAutofit/>
          </a:bodyPr>
          <a:lstStyle/>
          <a:p>
            <a:r>
              <a:rPr lang="en-US" sz="3600" dirty="0"/>
              <a:t>Endings that show a noun is </a:t>
            </a:r>
            <a:r>
              <a:rPr lang="en-US" sz="3600" dirty="0">
                <a:solidFill>
                  <a:srgbClr val="7030A0"/>
                </a:solidFill>
              </a:rPr>
              <a:t>ablative</a:t>
            </a:r>
            <a:r>
              <a:rPr lang="en-US" sz="3600" dirty="0"/>
              <a:t>: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English prepositions to use when the Latin noun is ablative:</a:t>
            </a:r>
          </a:p>
          <a:p>
            <a:pPr lvl="8"/>
            <a:endParaRPr lang="en-US" sz="2600" dirty="0"/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60F6AD-7F15-4AAA-96DE-8309B20601A0}"/>
              </a:ext>
            </a:extLst>
          </p:cNvPr>
          <p:cNvSpPr txBox="1"/>
          <p:nvPr/>
        </p:nvSpPr>
        <p:spPr>
          <a:xfrm>
            <a:off x="484094" y="233082"/>
            <a:ext cx="1057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Reminder: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15C81-91AE-4747-AFD7-F5F97C53FFC1}"/>
              </a:ext>
            </a:extLst>
          </p:cNvPr>
          <p:cNvSpPr txBox="1"/>
          <p:nvPr/>
        </p:nvSpPr>
        <p:spPr>
          <a:xfrm>
            <a:off x="2086595" y="1603936"/>
            <a:ext cx="85155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declension	singular		plural</a:t>
            </a:r>
          </a:p>
          <a:p>
            <a:r>
              <a:rPr lang="en-US" sz="4400" dirty="0"/>
              <a:t>1</a:t>
            </a:r>
            <a:r>
              <a:rPr lang="en-US" sz="4400" baseline="30000" dirty="0"/>
              <a:t>st</a:t>
            </a:r>
            <a:r>
              <a:rPr lang="en-US" sz="4400" dirty="0"/>
              <a:t>				ā			is</a:t>
            </a:r>
          </a:p>
          <a:p>
            <a:r>
              <a:rPr lang="en-US" sz="4400" dirty="0"/>
              <a:t>2</a:t>
            </a:r>
            <a:r>
              <a:rPr lang="en-US" sz="4400" baseline="30000" dirty="0"/>
              <a:t>nd			</a:t>
            </a:r>
            <a:r>
              <a:rPr lang="en-US" sz="4400" dirty="0"/>
              <a:t>	ō			is</a:t>
            </a:r>
          </a:p>
          <a:p>
            <a:r>
              <a:rPr lang="en-US" sz="4400" dirty="0"/>
              <a:t>3</a:t>
            </a:r>
            <a:r>
              <a:rPr lang="en-US" sz="4400" baseline="30000" dirty="0"/>
              <a:t>rd</a:t>
            </a:r>
            <a:r>
              <a:rPr lang="en-US" sz="4400" dirty="0"/>
              <a:t>				e			</a:t>
            </a:r>
            <a:r>
              <a:rPr lang="en-US" sz="4400" dirty="0" err="1"/>
              <a:t>ibus</a:t>
            </a:r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084927-7967-42F0-B4FA-976E72826DF9}"/>
              </a:ext>
            </a:extLst>
          </p:cNvPr>
          <p:cNvSpPr txBox="1"/>
          <p:nvPr/>
        </p:nvSpPr>
        <p:spPr>
          <a:xfrm>
            <a:off x="233083" y="5254064"/>
            <a:ext cx="11958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With, by, below, above, </a:t>
            </a:r>
          </a:p>
        </p:txBody>
      </p:sp>
    </p:spTree>
    <p:extLst>
      <p:ext uri="{BB962C8B-B14F-4D97-AF65-F5344CB8AC3E}">
        <p14:creationId xmlns:p14="http://schemas.microsoft.com/office/powerpoint/2010/main" val="304093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C608-0F6D-4056-ABCE-F806EC16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778476"/>
            <a:ext cx="11725836" cy="5909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Ablative of manner describes </a:t>
            </a:r>
            <a:r>
              <a:rPr lang="en-US" sz="3600" b="1" dirty="0"/>
              <a:t>the way</a:t>
            </a:r>
            <a:r>
              <a:rPr lang="en-US" sz="3600" dirty="0"/>
              <a:t> the action happened.</a:t>
            </a:r>
          </a:p>
          <a:p>
            <a:endParaRPr lang="en-US" sz="3600" dirty="0"/>
          </a:p>
          <a:p>
            <a:r>
              <a:rPr lang="en-US" sz="3600" dirty="0"/>
              <a:t>The most common English preposition used to translate ablative of manner is </a:t>
            </a:r>
            <a:r>
              <a:rPr lang="en-US" sz="3600" dirty="0">
                <a:solidFill>
                  <a:srgbClr val="0070C0"/>
                </a:solidFill>
              </a:rPr>
              <a:t>‘with’.</a:t>
            </a:r>
          </a:p>
          <a:p>
            <a:endParaRPr lang="en-US" sz="3600" dirty="0"/>
          </a:p>
          <a:p>
            <a:r>
              <a:rPr lang="en-US" sz="3600" dirty="0"/>
              <a:t>The common Latin preposition is </a:t>
            </a:r>
            <a:r>
              <a:rPr lang="en-US" sz="3600" dirty="0">
                <a:solidFill>
                  <a:srgbClr val="0070C0"/>
                </a:solidFill>
              </a:rPr>
              <a:t>‘cum’ = with</a:t>
            </a:r>
          </a:p>
          <a:p>
            <a:endParaRPr lang="en-US" sz="3600" dirty="0"/>
          </a:p>
          <a:p>
            <a:r>
              <a:rPr lang="en-US" sz="3600" dirty="0"/>
              <a:t>No Latin preposition needed if the ablative noun has an adjective.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7135" y="247135"/>
            <a:ext cx="11504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Ablative of: </a:t>
            </a:r>
            <a:r>
              <a:rPr lang="en-US" sz="4000" b="1" dirty="0"/>
              <a:t>manner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883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88D8-7AC4-4173-87D1-EB7ECBD8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51013"/>
            <a:ext cx="11887200" cy="1219199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/>
              <a:t>: </a:t>
            </a:r>
            <a:r>
              <a:rPr lang="en-US" b="1"/>
              <a:t>manner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33BD-5B97-4D0A-8D4C-433D9C6E3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08" y="989530"/>
            <a:ext cx="7570693" cy="52443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/>
              <a:t>Nautae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cum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celeritatē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navigant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Dux </a:t>
            </a:r>
            <a:r>
              <a:rPr lang="en-US" sz="3600" dirty="0" err="1">
                <a:solidFill>
                  <a:srgbClr val="7030A0"/>
                </a:solidFill>
              </a:rPr>
              <a:t>magnā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fortudinē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/>
              <a:t>pugnat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 err="1"/>
              <a:t>Puella</a:t>
            </a:r>
            <a:r>
              <a:rPr lang="en-US" sz="3600" dirty="0"/>
              <a:t> parva </a:t>
            </a:r>
            <a:r>
              <a:rPr lang="en-US" sz="3600" dirty="0" err="1">
                <a:solidFill>
                  <a:srgbClr val="7030A0"/>
                </a:solidFill>
              </a:rPr>
              <a:t>clarā</a:t>
            </a:r>
            <a:r>
              <a:rPr lang="en-US" sz="3600" dirty="0">
                <a:solidFill>
                  <a:srgbClr val="7030A0"/>
                </a:solidFill>
              </a:rPr>
              <a:t> voce </a:t>
            </a:r>
            <a:r>
              <a:rPr lang="en-US" sz="3600" dirty="0" err="1"/>
              <a:t>vocat</a:t>
            </a:r>
            <a:r>
              <a:rPr lang="en-US" sz="36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3600" dirty="0" err="1"/>
              <a:t>Tuam</a:t>
            </a:r>
            <a:r>
              <a:rPr lang="en-US" sz="3600" dirty="0"/>
              <a:t> </a:t>
            </a:r>
            <a:r>
              <a:rPr lang="en-US" sz="3600" dirty="0" err="1"/>
              <a:t>epistulam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cum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gaudiō</a:t>
            </a:r>
            <a:r>
              <a:rPr lang="en-US" sz="3600" dirty="0"/>
              <a:t> </a:t>
            </a:r>
            <a:r>
              <a:rPr lang="en-US" sz="3600" dirty="0" err="1"/>
              <a:t>lego</a:t>
            </a:r>
            <a:r>
              <a:rPr lang="en-US" sz="36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1F1B0-48F0-4127-A58A-D6732C2A8C20}"/>
              </a:ext>
            </a:extLst>
          </p:cNvPr>
          <p:cNvSpPr txBox="1"/>
          <p:nvPr/>
        </p:nvSpPr>
        <p:spPr>
          <a:xfrm>
            <a:off x="2164976" y="2079811"/>
            <a:ext cx="79920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sailors sail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with </a:t>
            </a:r>
            <a:r>
              <a:rPr lang="en-US" sz="3600" dirty="0">
                <a:solidFill>
                  <a:srgbClr val="7030A0"/>
                </a:solidFill>
              </a:rPr>
              <a:t>speed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general fights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great courage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 small girl calls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a clear voice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I read your letter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joy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0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manner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Describes:</a:t>
            </a:r>
          </a:p>
          <a:p>
            <a:endParaRPr lang="en-US" sz="3600" dirty="0"/>
          </a:p>
          <a:p>
            <a:r>
              <a:rPr lang="en-US" sz="3600" dirty="0"/>
              <a:t>Common Latin preposition:</a:t>
            </a:r>
          </a:p>
          <a:p>
            <a:endParaRPr lang="en-US" sz="3600" dirty="0"/>
          </a:p>
          <a:p>
            <a:r>
              <a:rPr lang="en-US" sz="3600" dirty="0"/>
              <a:t>Common 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6225988" y="1741301"/>
            <a:ext cx="5697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way the action happened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0070C0"/>
                </a:solidFill>
              </a:rPr>
              <a:t>cum = with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0070C0"/>
                </a:solidFill>
              </a:rPr>
              <a:t>with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037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1D5A-69BC-4455-AA46-7F060D1D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173317"/>
            <a:ext cx="11031071" cy="1015440"/>
          </a:xfrm>
        </p:spPr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instrument /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40186-7202-4E17-B584-F72C231E9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1380566"/>
            <a:ext cx="10869706" cy="5304117"/>
          </a:xfrm>
        </p:spPr>
        <p:txBody>
          <a:bodyPr>
            <a:normAutofit/>
          </a:bodyPr>
          <a:lstStyle/>
          <a:p>
            <a:r>
              <a:rPr lang="en-US" sz="3600" dirty="0"/>
              <a:t>Describes a </a:t>
            </a:r>
            <a:r>
              <a:rPr lang="en-US" sz="3600" b="1" dirty="0"/>
              <a:t>tool</a:t>
            </a:r>
            <a:r>
              <a:rPr lang="en-US" sz="3600" dirty="0"/>
              <a:t> that is used to perform the action.</a:t>
            </a:r>
          </a:p>
          <a:p>
            <a:r>
              <a:rPr lang="en-US" sz="3600" dirty="0"/>
              <a:t>Different from ablative of agent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/>
              <a:t>Agent – a person / personified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/>
              <a:t>Instrument – inanimate tool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200" dirty="0"/>
          </a:p>
          <a:p>
            <a:r>
              <a:rPr lang="en-US" sz="3600" dirty="0"/>
              <a:t>The common English prepositions are </a:t>
            </a:r>
            <a:r>
              <a:rPr lang="en-US" sz="3600" dirty="0">
                <a:solidFill>
                  <a:srgbClr val="0070C0"/>
                </a:solidFill>
              </a:rPr>
              <a:t>‘by’, ‘with’</a:t>
            </a:r>
          </a:p>
          <a:p>
            <a:endParaRPr lang="en-US" sz="3600" dirty="0"/>
          </a:p>
          <a:p>
            <a:r>
              <a:rPr lang="en-US" sz="3600" dirty="0"/>
              <a:t>Latin </a:t>
            </a:r>
            <a:r>
              <a:rPr lang="en-US" sz="3600" dirty="0">
                <a:solidFill>
                  <a:srgbClr val="C00000"/>
                </a:solidFill>
              </a:rPr>
              <a:t>does not </a:t>
            </a:r>
            <a:r>
              <a:rPr lang="en-US" sz="3600" dirty="0"/>
              <a:t>use a preposition.</a:t>
            </a:r>
          </a:p>
        </p:txBody>
      </p:sp>
    </p:spTree>
    <p:extLst>
      <p:ext uri="{BB962C8B-B14F-4D97-AF65-F5344CB8AC3E}">
        <p14:creationId xmlns:p14="http://schemas.microsoft.com/office/powerpoint/2010/main" val="28840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88D8-7AC4-4173-87D1-EB7ECBD8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988541"/>
          </a:xfrm>
        </p:spPr>
        <p:txBody>
          <a:bodyPr/>
          <a:lstStyle/>
          <a:p>
            <a:r>
              <a:rPr lang="en-US" dirty="0"/>
              <a:t>Examples:  </a:t>
            </a:r>
            <a:r>
              <a:rPr lang="en-US" b="1" dirty="0"/>
              <a:t>means/instrument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33BD-5B97-4D0A-8D4C-433D9C6E3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65" y="172995"/>
            <a:ext cx="7707830" cy="6308021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3600" dirty="0" err="1"/>
              <a:t>agricolae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laboribus</a:t>
            </a:r>
            <a:r>
              <a:rPr lang="en-US" sz="3600" dirty="0"/>
              <a:t> se </a:t>
            </a:r>
            <a:r>
              <a:rPr lang="en-US" sz="3600" dirty="0" err="1"/>
              <a:t>curant</a:t>
            </a:r>
            <a:r>
              <a:rPr lang="en-US" sz="3600" dirty="0"/>
              <a:t>.</a:t>
            </a:r>
          </a:p>
          <a:p>
            <a:pPr>
              <a:lnSpc>
                <a:spcPct val="250000"/>
              </a:lnSpc>
            </a:pPr>
            <a:r>
              <a:rPr lang="en-US" sz="3600" dirty="0"/>
              <a:t>Dux </a:t>
            </a:r>
            <a:r>
              <a:rPr lang="en-US" sz="3600" dirty="0" err="1">
                <a:solidFill>
                  <a:srgbClr val="7030A0"/>
                </a:solidFill>
              </a:rPr>
              <a:t>gladiō</a:t>
            </a:r>
            <a:r>
              <a:rPr lang="en-US" sz="3600" dirty="0"/>
              <a:t> </a:t>
            </a:r>
            <a:r>
              <a:rPr lang="en-US" sz="3600" dirty="0" err="1"/>
              <a:t>pugnat</a:t>
            </a:r>
            <a:r>
              <a:rPr lang="en-US" sz="3600" dirty="0"/>
              <a:t>.</a:t>
            </a:r>
          </a:p>
          <a:p>
            <a:pPr>
              <a:lnSpc>
                <a:spcPct val="250000"/>
              </a:lnSpc>
            </a:pPr>
            <a:r>
              <a:rPr lang="en-US" sz="3600" dirty="0" err="1"/>
              <a:t>Puer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manibus</a:t>
            </a:r>
            <a:r>
              <a:rPr lang="en-US" sz="3600" dirty="0"/>
              <a:t> </a:t>
            </a:r>
            <a:r>
              <a:rPr lang="en-US" sz="3600" dirty="0" err="1"/>
              <a:t>laborat</a:t>
            </a:r>
            <a:r>
              <a:rPr lang="en-US" sz="3600" dirty="0"/>
              <a:t>.</a:t>
            </a:r>
          </a:p>
          <a:p>
            <a:pPr>
              <a:lnSpc>
                <a:spcPct val="250000"/>
              </a:lnSpc>
            </a:pPr>
            <a:r>
              <a:rPr lang="en-US" sz="3600" dirty="0" err="1"/>
              <a:t>Tuam</a:t>
            </a:r>
            <a:r>
              <a:rPr lang="en-US" sz="3600" dirty="0"/>
              <a:t> </a:t>
            </a:r>
            <a:r>
              <a:rPr lang="en-US" sz="3600" dirty="0" err="1"/>
              <a:t>epistulam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oculis</a:t>
            </a:r>
            <a:r>
              <a:rPr lang="en-US" sz="3600" dirty="0"/>
              <a:t> </a:t>
            </a:r>
            <a:r>
              <a:rPr lang="en-US" sz="3600" dirty="0" err="1"/>
              <a:t>lego</a:t>
            </a:r>
            <a:r>
              <a:rPr lang="en-US" sz="36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1F1B0-48F0-4127-A58A-D6732C2A8C20}"/>
              </a:ext>
            </a:extLst>
          </p:cNvPr>
          <p:cNvSpPr txBox="1"/>
          <p:nvPr/>
        </p:nvSpPr>
        <p:spPr>
          <a:xfrm>
            <a:off x="1065468" y="1754660"/>
            <a:ext cx="106075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farmers take care of themselves </a:t>
            </a:r>
            <a:r>
              <a:rPr lang="en-US" sz="3600" dirty="0">
                <a:solidFill>
                  <a:srgbClr val="0070C0"/>
                </a:solidFill>
              </a:rPr>
              <a:t>by their works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general fights </a:t>
            </a:r>
            <a:r>
              <a:rPr lang="en-US" sz="3600" dirty="0">
                <a:solidFill>
                  <a:srgbClr val="0070C0"/>
                </a:solidFill>
              </a:rPr>
              <a:t>with a sword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 boy works </a:t>
            </a:r>
            <a:r>
              <a:rPr lang="en-US" sz="3600" dirty="0">
                <a:solidFill>
                  <a:srgbClr val="0070C0"/>
                </a:solidFill>
              </a:rPr>
              <a:t>with his hands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I read your letter </a:t>
            </a:r>
            <a:r>
              <a:rPr lang="en-US" sz="3600" dirty="0">
                <a:solidFill>
                  <a:srgbClr val="0070C0"/>
                </a:solidFill>
              </a:rPr>
              <a:t>with my eyes</a:t>
            </a:r>
            <a:r>
              <a:rPr lang="en-US" sz="36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6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030D-DF5D-4259-9D08-9D2EE80F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Ablative of </a:t>
            </a:r>
            <a:r>
              <a:rPr lang="en-US" b="1" dirty="0"/>
              <a:t>means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9E0-6335-4CAC-8CB5-75CF8053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741301"/>
            <a:ext cx="595704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Describes:</a:t>
            </a:r>
          </a:p>
          <a:p>
            <a:endParaRPr lang="en-US" sz="3600" dirty="0"/>
          </a:p>
          <a:p>
            <a:r>
              <a:rPr lang="en-US" sz="3600" dirty="0"/>
              <a:t>Common Latin preposition?</a:t>
            </a:r>
          </a:p>
          <a:p>
            <a:endParaRPr lang="en-US" sz="3600" dirty="0"/>
          </a:p>
          <a:p>
            <a:r>
              <a:rPr lang="en-US" sz="3600" dirty="0"/>
              <a:t>Common English preposition: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4AEE5-1C1F-46B1-80C0-27CC6A26E063}"/>
              </a:ext>
            </a:extLst>
          </p:cNvPr>
          <p:cNvSpPr txBox="1"/>
          <p:nvPr/>
        </p:nvSpPr>
        <p:spPr>
          <a:xfrm>
            <a:off x="6225988" y="1741301"/>
            <a:ext cx="56970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tool that is used</a:t>
            </a:r>
          </a:p>
          <a:p>
            <a:endParaRPr lang="en-US" sz="4000" dirty="0"/>
          </a:p>
          <a:p>
            <a:r>
              <a:rPr lang="en-US" sz="4000" dirty="0"/>
              <a:t>Not used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70C0"/>
                </a:solidFill>
              </a:rPr>
              <a:t>With, by </a:t>
            </a:r>
          </a:p>
        </p:txBody>
      </p:sp>
    </p:spTree>
    <p:extLst>
      <p:ext uri="{BB962C8B-B14F-4D97-AF65-F5344CB8AC3E}">
        <p14:creationId xmlns:p14="http://schemas.microsoft.com/office/powerpoint/2010/main" val="10414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C608-0F6D-4056-ABCE-F806EC16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161363"/>
            <a:ext cx="11725836" cy="6562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Ablative of separation </a:t>
            </a:r>
          </a:p>
          <a:p>
            <a:r>
              <a:rPr lang="en-US" sz="3600" dirty="0"/>
              <a:t>Describes: being away from or without</a:t>
            </a:r>
          </a:p>
          <a:p>
            <a:r>
              <a:rPr lang="en-US" sz="3600" dirty="0"/>
              <a:t>used with verbs of freeing, lacking, separation.</a:t>
            </a:r>
          </a:p>
          <a:p>
            <a:pPr lvl="1"/>
            <a:r>
              <a:rPr lang="en-US" sz="3200" dirty="0"/>
              <a:t>Examples: </a:t>
            </a:r>
            <a:r>
              <a:rPr lang="en-US" sz="3200" dirty="0" err="1"/>
              <a:t>liber</a:t>
            </a:r>
            <a:r>
              <a:rPr lang="en-US" sz="3200" dirty="0" err="1">
                <a:latin typeface="Calibri"/>
              </a:rPr>
              <a:t>āre</a:t>
            </a:r>
            <a:r>
              <a:rPr lang="en-US" sz="3200" dirty="0">
                <a:latin typeface="Calibri"/>
              </a:rPr>
              <a:t> – to free from, </a:t>
            </a:r>
            <a:endParaRPr lang="en-US" sz="3200" dirty="0"/>
          </a:p>
          <a:p>
            <a:endParaRPr lang="en-US" sz="3600" dirty="0"/>
          </a:p>
          <a:p>
            <a:r>
              <a:rPr lang="en-US" sz="3600" dirty="0"/>
              <a:t>The most common English preposition used to translate ablative of separation is </a:t>
            </a:r>
            <a:r>
              <a:rPr lang="en-US" sz="3600" dirty="0">
                <a:solidFill>
                  <a:srgbClr val="0070C0"/>
                </a:solidFill>
              </a:rPr>
              <a:t>‘from’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>
                <a:solidFill>
                  <a:srgbClr val="C00000"/>
                </a:solidFill>
              </a:rPr>
              <a:t>Usually, </a:t>
            </a:r>
            <a:r>
              <a:rPr lang="en-US" sz="3600" dirty="0"/>
              <a:t>no Latin preposition is used.</a:t>
            </a:r>
          </a:p>
          <a:p>
            <a:r>
              <a:rPr lang="en-US" sz="3600" dirty="0"/>
              <a:t>Possible (not needed) prepositions: ē/ex, ā/ab, </a:t>
            </a:r>
            <a:r>
              <a:rPr lang="en-US" sz="3600" dirty="0" err="1"/>
              <a:t>dē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413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756</Words>
  <Application>Microsoft Office PowerPoint</Application>
  <PresentationFormat>Widescreen</PresentationFormat>
  <Paragraphs>208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Uses of Ablative</vt:lpstr>
      <vt:lpstr>PowerPoint Presentation</vt:lpstr>
      <vt:lpstr>PowerPoint Presentation</vt:lpstr>
      <vt:lpstr>Examples: manner</vt:lpstr>
      <vt:lpstr>Ablative of manner</vt:lpstr>
      <vt:lpstr>Ablative of instrument / means</vt:lpstr>
      <vt:lpstr>Examples:  means/instrument</vt:lpstr>
      <vt:lpstr>Ablative of means</vt:lpstr>
      <vt:lpstr>PowerPoint Presentation</vt:lpstr>
      <vt:lpstr>examples</vt:lpstr>
      <vt:lpstr>Ablative of separation</vt:lpstr>
      <vt:lpstr>PowerPoint Presentation</vt:lpstr>
      <vt:lpstr>examples</vt:lpstr>
      <vt:lpstr>Ablative of agent</vt:lpstr>
      <vt:lpstr>Ablative of place where</vt:lpstr>
      <vt:lpstr>examples</vt:lpstr>
      <vt:lpstr>Ablative of place where</vt:lpstr>
      <vt:lpstr>Examples to label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Ablative of manner</dc:title>
  <dc:creator>sarah shaffer</dc:creator>
  <cp:lastModifiedBy>Sarah Shaffer</cp:lastModifiedBy>
  <cp:revision>36</cp:revision>
  <dcterms:created xsi:type="dcterms:W3CDTF">2019-03-14T21:33:56Z</dcterms:created>
  <dcterms:modified xsi:type="dcterms:W3CDTF">2020-02-04T18:01:21Z</dcterms:modified>
</cp:coreProperties>
</file>